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8" roundtripDataSignature="AMtx7mhXNsaKQVAVpyVBQTg/IUSCtmdc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616dd5344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616dd534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616dd5344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616dd534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616dd5344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616dd534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616dd5344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616dd534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08822dbe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g1208822dbea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08822dbe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g1208822dbea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11fb2578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g1211fb25780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616dd5344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616dd534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616dd5344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616dd534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616dd5344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616dd534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616dd5344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616dd534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3" name="Google Shape;1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" name="Google Shape;1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1716" y="4243845"/>
            <a:ext cx="3077108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9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9"/>
          <p:cNvSpPr txBox="1"/>
          <p:nvPr>
            <p:ph type="ctrTitle"/>
          </p:nvPr>
        </p:nvSpPr>
        <p:spPr>
          <a:xfrm>
            <a:off x="680322" y="2733709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" type="subTitle"/>
          </p:nvPr>
        </p:nvSpPr>
        <p:spPr>
          <a:xfrm>
            <a:off x="680322" y="4394039"/>
            <a:ext cx="8144134" cy="111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9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2" type="sldNum"/>
          </p:nvPr>
        </p:nvSpPr>
        <p:spPr>
          <a:xfrm>
            <a:off x="9255346" y="2750337"/>
            <a:ext cx="1171888" cy="13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04" name="Google Shape;10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8"/>
          <p:cNvSpPr txBox="1"/>
          <p:nvPr>
            <p:ph type="title"/>
          </p:nvPr>
        </p:nvSpPr>
        <p:spPr>
          <a:xfrm>
            <a:off x="680322" y="4711616"/>
            <a:ext cx="9613859" cy="453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8"/>
          <p:cNvSpPr/>
          <p:nvPr>
            <p:ph idx="2" type="pic"/>
          </p:nvPr>
        </p:nvSpPr>
        <p:spPr>
          <a:xfrm>
            <a:off x="680322" y="609597"/>
            <a:ext cx="9613859" cy="3589575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000"/>
              </a:srgbClr>
            </a:outerShdw>
          </a:effectLst>
        </p:spPr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680319" y="5169583"/>
            <a:ext cx="9613862" cy="622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18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10729455" y="4711309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15" name="Google Shape;11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16" name="Google Shape;1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680322" y="609597"/>
            <a:ext cx="9613858" cy="3592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1" name="Google Shape;121;p19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10729455" y="471161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25" name="Google Shape;12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26" name="Google Shape;1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1127856" y="609598"/>
            <a:ext cx="8718877" cy="3036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1402288" y="3653379"/>
            <a:ext cx="815657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1" name="Google Shape;131;p20"/>
          <p:cNvSpPr txBox="1"/>
          <p:nvPr>
            <p:ph idx="2" type="body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2" name="Google Shape;132;p20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38" name="Google Shape;13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39" name="Google Shape;13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680319" y="4711615"/>
            <a:ext cx="9613862" cy="5885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680320" y="5300149"/>
            <a:ext cx="9613862" cy="502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21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48" name="Google Shape;14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2"/>
          <p:cNvSpPr txBox="1"/>
          <p:nvPr>
            <p:ph type="title"/>
          </p:nvPr>
        </p:nvSpPr>
        <p:spPr>
          <a:xfrm>
            <a:off x="669222" y="753228"/>
            <a:ext cx="9624960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660946" y="2336873"/>
            <a:ext cx="307003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4" name="Google Shape;154;p22"/>
          <p:cNvSpPr txBox="1"/>
          <p:nvPr>
            <p:ph idx="2" type="body"/>
          </p:nvPr>
        </p:nvSpPr>
        <p:spPr>
          <a:xfrm>
            <a:off x="680322" y="3022673"/>
            <a:ext cx="3049702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22"/>
          <p:cNvSpPr txBox="1"/>
          <p:nvPr>
            <p:ph idx="3" type="body"/>
          </p:nvPr>
        </p:nvSpPr>
        <p:spPr>
          <a:xfrm>
            <a:off x="3956025" y="233687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6" name="Google Shape;156;p22"/>
          <p:cNvSpPr txBox="1"/>
          <p:nvPr>
            <p:ph idx="4" type="body"/>
          </p:nvPr>
        </p:nvSpPr>
        <p:spPr>
          <a:xfrm>
            <a:off x="3945470" y="3022673"/>
            <a:ext cx="3063240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7" name="Google Shape;157;p22"/>
          <p:cNvSpPr txBox="1"/>
          <p:nvPr>
            <p:ph idx="5" type="body"/>
          </p:nvPr>
        </p:nvSpPr>
        <p:spPr>
          <a:xfrm>
            <a:off x="7224156" y="2336873"/>
            <a:ext cx="30700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8" name="Google Shape;158;p22"/>
          <p:cNvSpPr txBox="1"/>
          <p:nvPr>
            <p:ph idx="6" type="body"/>
          </p:nvPr>
        </p:nvSpPr>
        <p:spPr>
          <a:xfrm>
            <a:off x="7224156" y="3022673"/>
            <a:ext cx="3070025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9" name="Google Shape;159;p22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63" name="Google Shape;16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64" name="Google Shape;1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3"/>
          <p:cNvSpPr txBox="1"/>
          <p:nvPr>
            <p:ph type="title"/>
          </p:nvPr>
        </p:nvSpPr>
        <p:spPr>
          <a:xfrm>
            <a:off x="680322" y="753228"/>
            <a:ext cx="9613860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680318" y="4297503"/>
            <a:ext cx="304970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9" name="Google Shape;169;p23"/>
          <p:cNvSpPr/>
          <p:nvPr>
            <p:ph idx="2" type="pic"/>
          </p:nvPr>
        </p:nvSpPr>
        <p:spPr>
          <a:xfrm>
            <a:off x="680318" y="2336873"/>
            <a:ext cx="3049705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1960"/>
              </a:srgbClr>
            </a:outerShdw>
          </a:effectLst>
        </p:spPr>
      </p:sp>
      <p:sp>
        <p:nvSpPr>
          <p:cNvPr id="170" name="Google Shape;170;p23"/>
          <p:cNvSpPr txBox="1"/>
          <p:nvPr>
            <p:ph idx="3" type="body"/>
          </p:nvPr>
        </p:nvSpPr>
        <p:spPr>
          <a:xfrm>
            <a:off x="680318" y="4873765"/>
            <a:ext cx="3049705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1" name="Google Shape;171;p23"/>
          <p:cNvSpPr txBox="1"/>
          <p:nvPr>
            <p:ph idx="4" type="body"/>
          </p:nvPr>
        </p:nvSpPr>
        <p:spPr>
          <a:xfrm>
            <a:off x="3945471" y="429750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2" name="Google Shape;172;p23"/>
          <p:cNvSpPr/>
          <p:nvPr>
            <p:ph idx="5" type="pic"/>
          </p:nvPr>
        </p:nvSpPr>
        <p:spPr>
          <a:xfrm>
            <a:off x="3945470" y="2336873"/>
            <a:ext cx="3063240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1960"/>
              </a:srgbClr>
            </a:outerShdw>
          </a:effectLst>
        </p:spPr>
      </p:sp>
      <p:sp>
        <p:nvSpPr>
          <p:cNvPr id="173" name="Google Shape;173;p23"/>
          <p:cNvSpPr txBox="1"/>
          <p:nvPr>
            <p:ph idx="6" type="body"/>
          </p:nvPr>
        </p:nvSpPr>
        <p:spPr>
          <a:xfrm>
            <a:off x="3944117" y="4873764"/>
            <a:ext cx="3067297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4" name="Google Shape;174;p23"/>
          <p:cNvSpPr txBox="1"/>
          <p:nvPr>
            <p:ph idx="7" type="body"/>
          </p:nvPr>
        </p:nvSpPr>
        <p:spPr>
          <a:xfrm>
            <a:off x="7230678" y="4297503"/>
            <a:ext cx="306350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5" name="Google Shape;175;p23"/>
          <p:cNvSpPr/>
          <p:nvPr>
            <p:ph idx="8" type="pic"/>
          </p:nvPr>
        </p:nvSpPr>
        <p:spPr>
          <a:xfrm>
            <a:off x="7230677" y="2336873"/>
            <a:ext cx="3063505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1960"/>
              </a:srgbClr>
            </a:outerShdw>
          </a:effectLst>
        </p:spPr>
      </p:sp>
      <p:sp>
        <p:nvSpPr>
          <p:cNvPr id="176" name="Google Shape;176;p23"/>
          <p:cNvSpPr txBox="1"/>
          <p:nvPr>
            <p:ph idx="9" type="body"/>
          </p:nvPr>
        </p:nvSpPr>
        <p:spPr>
          <a:xfrm>
            <a:off x="7230553" y="4873762"/>
            <a:ext cx="3067563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7" name="Google Shape;177;p23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3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81" name="Google Shape;18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82" name="Google Shape;1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4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 rot="5400000">
            <a:off x="3687594" y="-670400"/>
            <a:ext cx="3599316" cy="9613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24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4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4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5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5"/>
          <p:cNvSpPr txBox="1"/>
          <p:nvPr>
            <p:ph type="title"/>
          </p:nvPr>
        </p:nvSpPr>
        <p:spPr>
          <a:xfrm rot="5400000">
            <a:off x="8489252" y="2249576"/>
            <a:ext cx="4353760" cy="1073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5"/>
          <p:cNvSpPr txBox="1"/>
          <p:nvPr>
            <p:ph idx="1" type="body"/>
          </p:nvPr>
        </p:nvSpPr>
        <p:spPr>
          <a:xfrm rot="5400000">
            <a:off x="2452030" y="-1162110"/>
            <a:ext cx="5326589" cy="8870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idx="10" type="dt"/>
          </p:nvPr>
        </p:nvSpPr>
        <p:spPr>
          <a:xfrm>
            <a:off x="6807126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5"/>
          <p:cNvSpPr txBox="1"/>
          <p:nvPr>
            <p:ph idx="11" type="ftr"/>
          </p:nvPr>
        </p:nvSpPr>
        <p:spPr>
          <a:xfrm>
            <a:off x="680321" y="5936188"/>
            <a:ext cx="61268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10097550" y="5398633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23" name="Google Shape;2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24" name="Google Shape;2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0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0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33" name="Google Shape;3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4086907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34" name="Google Shape;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4" y="4087901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1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1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1"/>
          <p:cNvSpPr txBox="1"/>
          <p:nvPr>
            <p:ph type="title"/>
          </p:nvPr>
        </p:nvSpPr>
        <p:spPr>
          <a:xfrm>
            <a:off x="680322" y="2869895"/>
            <a:ext cx="961386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680322" y="4232171"/>
            <a:ext cx="9613860" cy="1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2" type="sldNum"/>
          </p:nvPr>
        </p:nvSpPr>
        <p:spPr>
          <a:xfrm>
            <a:off x="10729455" y="286989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43" name="Google Shape;4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44" name="Google Shape;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2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2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680320" y="2336873"/>
            <a:ext cx="4698358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2" type="body"/>
          </p:nvPr>
        </p:nvSpPr>
        <p:spPr>
          <a:xfrm>
            <a:off x="5594123" y="2336873"/>
            <a:ext cx="4700058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54" name="Google Shape;5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 txBox="1"/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906350" y="2336873"/>
            <a:ext cx="4472327" cy="69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680322" y="3030008"/>
            <a:ext cx="4698355" cy="29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3" type="body"/>
          </p:nvPr>
        </p:nvSpPr>
        <p:spPr>
          <a:xfrm>
            <a:off x="5820154" y="2336873"/>
            <a:ext cx="4474028" cy="692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13"/>
          <p:cNvSpPr txBox="1"/>
          <p:nvPr>
            <p:ph idx="4" type="body"/>
          </p:nvPr>
        </p:nvSpPr>
        <p:spPr>
          <a:xfrm>
            <a:off x="5594123" y="3030008"/>
            <a:ext cx="4700059" cy="29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67" name="Google Shape;6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Short.png" id="76" name="Google Shape;7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82" name="Google Shape;8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680321" y="753227"/>
            <a:ext cx="9613859" cy="1080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685846" y="2336873"/>
            <a:ext cx="5608336" cy="3599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680322" y="2336872"/>
            <a:ext cx="3790078" cy="3599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6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93" name="Google Shape;9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94" name="Google Shape;9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7"/>
          <p:cNvSpPr txBox="1"/>
          <p:nvPr>
            <p:ph type="title"/>
          </p:nvPr>
        </p:nvSpPr>
        <p:spPr>
          <a:xfrm>
            <a:off x="680323" y="753228"/>
            <a:ext cx="9613857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/>
          <p:nvPr>
            <p:ph idx="2" type="pic"/>
          </p:nvPr>
        </p:nvSpPr>
        <p:spPr>
          <a:xfrm>
            <a:off x="4868333" y="2336874"/>
            <a:ext cx="5425849" cy="3599312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000"/>
              </a:srgbClr>
            </a:outerShdw>
          </a:effectLst>
        </p:spPr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680323" y="2336873"/>
            <a:ext cx="3876256" cy="35993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17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CEAE0"/>
            </a:gs>
            <a:gs pos="50000">
              <a:srgbClr val="1FAAC6"/>
            </a:gs>
            <a:gs pos="100000">
              <a:srgbClr val="0A2161"/>
            </a:gs>
          </a:gsLst>
          <a:lin ang="252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shOverlay-FullResolve.png" id="6" name="Google Shape;6;p8"/>
          <p:cNvPicPr preferRelativeResize="0"/>
          <p:nvPr/>
        </p:nvPicPr>
        <p:blipFill rotWithShape="1">
          <a:blip r:embed="rId1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8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Relationship Id="rId6" Type="http://schemas.openxmlformats.org/officeDocument/2006/relationships/image" Target="../media/image16.png"/><Relationship Id="rId7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"/>
          <p:cNvSpPr txBox="1"/>
          <p:nvPr>
            <p:ph type="ctrTitle"/>
          </p:nvPr>
        </p:nvSpPr>
        <p:spPr>
          <a:xfrm>
            <a:off x="680322" y="2581309"/>
            <a:ext cx="81441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rebuchet MS"/>
              <a:buNone/>
            </a:pPr>
            <a:r>
              <a:rPr lang="en-US" sz="3500"/>
              <a:t>Incremental Learning in Intrusion Detection Systems</a:t>
            </a:r>
            <a:endParaRPr sz="3500"/>
          </a:p>
        </p:txBody>
      </p:sp>
      <p:sp>
        <p:nvSpPr>
          <p:cNvPr id="203" name="Google Shape;203;p1"/>
          <p:cNvSpPr txBox="1"/>
          <p:nvPr>
            <p:ph idx="1" type="subTitle"/>
          </p:nvPr>
        </p:nvSpPr>
        <p:spPr>
          <a:xfrm>
            <a:off x="680322" y="4394039"/>
            <a:ext cx="8144134" cy="111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Varun P. Malhotra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616dd5344_0_42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Incremental with Replay - Small increments</a:t>
            </a:r>
            <a:endParaRPr/>
          </a:p>
        </p:txBody>
      </p:sp>
      <p:sp>
        <p:nvSpPr>
          <p:cNvPr id="278" name="Google Shape;278;g12616dd5344_0_42"/>
          <p:cNvSpPr txBox="1"/>
          <p:nvPr>
            <p:ph idx="1" type="body"/>
          </p:nvPr>
        </p:nvSpPr>
        <p:spPr>
          <a:xfrm>
            <a:off x="680325" y="2336875"/>
            <a:ext cx="10160400" cy="222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Tried to test with smaller increments to approach minimum increment size required. Matched new class data with learned class data.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Task 1: 8000 Benign, 8000 attack 1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Task increments: 100 new attack, 100 each of every learned class (including benign)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Total of 17,200 samples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Potentially 10 epochs for such small increments is too much train time, also indicated by poor validation accuracy</a:t>
            </a:r>
            <a:endParaRPr/>
          </a:p>
        </p:txBody>
      </p:sp>
      <p:pic>
        <p:nvPicPr>
          <p:cNvPr id="279" name="Google Shape;279;g12616dd5344_0_42"/>
          <p:cNvPicPr preferRelativeResize="0"/>
          <p:nvPr/>
        </p:nvPicPr>
        <p:blipFill rotWithShape="1">
          <a:blip r:embed="rId3">
            <a:alphaModFix/>
          </a:blip>
          <a:srcRect b="22336" l="21313" r="62820" t="52371"/>
          <a:stretch/>
        </p:blipFill>
        <p:spPr>
          <a:xfrm>
            <a:off x="589275" y="4714374"/>
            <a:ext cx="2320544" cy="199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12616dd5344_0_42"/>
          <p:cNvPicPr preferRelativeResize="0"/>
          <p:nvPr/>
        </p:nvPicPr>
        <p:blipFill rotWithShape="1">
          <a:blip r:embed="rId4">
            <a:alphaModFix/>
          </a:blip>
          <a:srcRect b="40081" l="21153" r="62660" t="34225"/>
          <a:stretch/>
        </p:blipFill>
        <p:spPr>
          <a:xfrm>
            <a:off x="3181606" y="4714374"/>
            <a:ext cx="2342618" cy="199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2616dd5344_0_42"/>
          <p:cNvPicPr preferRelativeResize="0"/>
          <p:nvPr/>
        </p:nvPicPr>
        <p:blipFill rotWithShape="1">
          <a:blip r:embed="rId5">
            <a:alphaModFix/>
          </a:blip>
          <a:srcRect b="29762" l="21153" r="62820" t="44046"/>
          <a:stretch/>
        </p:blipFill>
        <p:spPr>
          <a:xfrm>
            <a:off x="5796012" y="4714374"/>
            <a:ext cx="2264829" cy="199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2616dd5344_0_42"/>
          <p:cNvPicPr preferRelativeResize="0"/>
          <p:nvPr/>
        </p:nvPicPr>
        <p:blipFill rotWithShape="1">
          <a:blip r:embed="rId6">
            <a:alphaModFix/>
          </a:blip>
          <a:srcRect b="40005" l="21153" r="62660" t="34631"/>
          <a:stretch/>
        </p:blipFill>
        <p:spPr>
          <a:xfrm>
            <a:off x="8309766" y="4714374"/>
            <a:ext cx="2370507" cy="199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2616dd5344_0_42"/>
          <p:cNvPicPr preferRelativeResize="0"/>
          <p:nvPr/>
        </p:nvPicPr>
        <p:blipFill rotWithShape="1">
          <a:blip r:embed="rId7">
            <a:alphaModFix/>
          </a:blip>
          <a:srcRect b="25925" l="19575" r="67816" t="58641"/>
          <a:stretch/>
        </p:blipFill>
        <p:spPr>
          <a:xfrm>
            <a:off x="10138051" y="618026"/>
            <a:ext cx="2053954" cy="135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616dd5344_0_55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Incremental with Replay - Small increments</a:t>
            </a:r>
            <a:endParaRPr/>
          </a:p>
        </p:txBody>
      </p:sp>
      <p:sp>
        <p:nvSpPr>
          <p:cNvPr id="289" name="Google Shape;289;g12616dd5344_0_55"/>
          <p:cNvSpPr txBox="1"/>
          <p:nvPr>
            <p:ph idx="1" type="body"/>
          </p:nvPr>
        </p:nvSpPr>
        <p:spPr>
          <a:xfrm>
            <a:off x="680325" y="2336874"/>
            <a:ext cx="9613800" cy="222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Same test but with 10 epochs for base, 5 epochs for increments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Somewhat better overall performance?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g12616dd5344_0_55"/>
          <p:cNvPicPr preferRelativeResize="0"/>
          <p:nvPr/>
        </p:nvPicPr>
        <p:blipFill rotWithShape="1">
          <a:blip r:embed="rId3">
            <a:alphaModFix/>
          </a:blip>
          <a:srcRect b="31746" l="21153" r="62660" t="41964"/>
          <a:stretch/>
        </p:blipFill>
        <p:spPr>
          <a:xfrm>
            <a:off x="812800" y="4714374"/>
            <a:ext cx="2286502" cy="199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2616dd5344_0_55"/>
          <p:cNvPicPr preferRelativeResize="0"/>
          <p:nvPr/>
        </p:nvPicPr>
        <p:blipFill rotWithShape="1">
          <a:blip r:embed="rId4">
            <a:alphaModFix/>
          </a:blip>
          <a:srcRect b="16666" l="21153" r="62660" t="56845"/>
          <a:stretch/>
        </p:blipFill>
        <p:spPr>
          <a:xfrm>
            <a:off x="3251702" y="4714374"/>
            <a:ext cx="2266134" cy="199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2616dd5344_0_55"/>
          <p:cNvPicPr preferRelativeResize="0"/>
          <p:nvPr/>
        </p:nvPicPr>
        <p:blipFill rotWithShape="1">
          <a:blip r:embed="rId5">
            <a:alphaModFix/>
          </a:blip>
          <a:srcRect b="23649" l="20993" r="62660" t="50704"/>
          <a:stretch/>
        </p:blipFill>
        <p:spPr>
          <a:xfrm>
            <a:off x="5670236" y="4714374"/>
            <a:ext cx="2361687" cy="199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2616dd5344_0_55"/>
          <p:cNvPicPr preferRelativeResize="0"/>
          <p:nvPr/>
        </p:nvPicPr>
        <p:blipFill rotWithShape="1">
          <a:blip r:embed="rId6">
            <a:alphaModFix/>
          </a:blip>
          <a:srcRect b="20913" l="21153" r="62499" t="53573"/>
          <a:stretch/>
        </p:blipFill>
        <p:spPr>
          <a:xfrm>
            <a:off x="8184323" y="4714374"/>
            <a:ext cx="2361687" cy="199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2616dd5344_0_55"/>
          <p:cNvPicPr preferRelativeResize="0"/>
          <p:nvPr/>
        </p:nvPicPr>
        <p:blipFill rotWithShape="1">
          <a:blip r:embed="rId7">
            <a:alphaModFix/>
          </a:blip>
          <a:srcRect b="25925" l="19575" r="67816" t="58641"/>
          <a:stretch/>
        </p:blipFill>
        <p:spPr>
          <a:xfrm>
            <a:off x="10138051" y="618026"/>
            <a:ext cx="2053954" cy="135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616dd5344_0_89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Potential Inferences</a:t>
            </a:r>
            <a:endParaRPr/>
          </a:p>
        </p:txBody>
      </p:sp>
      <p:sp>
        <p:nvSpPr>
          <p:cNvPr id="300" name="Google Shape;300;g12616dd5344_0_89"/>
          <p:cNvSpPr txBox="1"/>
          <p:nvPr>
            <p:ph idx="1" type="body"/>
          </p:nvPr>
        </p:nvSpPr>
        <p:spPr>
          <a:xfrm>
            <a:off x="680325" y="2336875"/>
            <a:ext cx="9855600" cy="391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Classes within each day seem to have similarities/shared feature trends among samples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Simply training with increments of the new attack and benign data ends up retraining the model like a binary classifier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Replay can produce relatively improved task accuracy, requires keeping some amounts of data from previous classes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could potentially be addressed by training a generative model to produce samples for learned classes to add to the increment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616dd5344_0_76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 and Takeaways</a:t>
            </a:r>
            <a:endParaRPr/>
          </a:p>
        </p:txBody>
      </p:sp>
      <p:sp>
        <p:nvSpPr>
          <p:cNvPr id="306" name="Google Shape;306;g12616dd5344_0_76"/>
          <p:cNvSpPr txBox="1"/>
          <p:nvPr>
            <p:ph idx="1" type="body"/>
          </p:nvPr>
        </p:nvSpPr>
        <p:spPr>
          <a:xfrm>
            <a:off x="680321" y="2336873"/>
            <a:ext cx="9613800" cy="359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Data pre-processing is a lot more intricate and important than first thought, especially when using non-’sanitized’, real world data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 </a:t>
            </a:r>
            <a:r>
              <a:rPr lang="en-US"/>
              <a:t>better</a:t>
            </a:r>
            <a:r>
              <a:rPr lang="en-US"/>
              <a:t> understanding of overall experiment design for a ML model from start to finish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Renewed understanding of the importance of </a:t>
            </a:r>
            <a:r>
              <a:rPr lang="en-US" u="sng"/>
              <a:t>starting early</a:t>
            </a:r>
            <a:endParaRPr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209" name="Google Shape;209;p2"/>
          <p:cNvSpPr txBox="1"/>
          <p:nvPr>
            <p:ph idx="1" type="body"/>
          </p:nvPr>
        </p:nvSpPr>
        <p:spPr>
          <a:xfrm>
            <a:off x="680321" y="2336873"/>
            <a:ext cx="96138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4003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Cybersecurity is a rapidly moving field where accurate and rapid response is of utmost importance in Intrusion Detection Systems in the face of newer and newer threat types/classes</a:t>
            </a:r>
            <a:endParaRPr/>
          </a:p>
          <a:p>
            <a:pPr indent="-24003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Apply Incremental/Continual learning to Deep Learning models trained on IDS data</a:t>
            </a:r>
            <a:endParaRPr/>
          </a:p>
          <a:p>
            <a:pPr indent="-207645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Focus on Deep Learning? Observe ‘catastrophic forgetting’ where past tasks are forgotten/accuracy greatly decreases on learning of new tasks.</a:t>
            </a:r>
            <a:endParaRPr/>
          </a:p>
          <a:p>
            <a:pPr indent="-207645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Basis of experiments: class-incremental split - incrementally feeding new classes to base trained model 1-by-1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08822dbea_0_1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215" name="Google Shape;215;g1208822dbea_0_1"/>
          <p:cNvSpPr txBox="1"/>
          <p:nvPr>
            <p:ph idx="1" type="body"/>
          </p:nvPr>
        </p:nvSpPr>
        <p:spPr>
          <a:xfrm>
            <a:off x="680321" y="2336873"/>
            <a:ext cx="6429000" cy="43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Base model: CNN</a:t>
            </a:r>
            <a:endParaRPr/>
          </a:p>
          <a:p>
            <a:pPr indent="-1905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Total classes: 5 (data from day 1 and 2 of CIC_IDS_2018)</a:t>
            </a:r>
            <a:endParaRPr/>
          </a:p>
          <a:p>
            <a:pPr indent="-190499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Split dataset into class subsets, divided into tasks</a:t>
            </a:r>
            <a:endParaRPr/>
          </a:p>
          <a:p>
            <a:pPr indent="-190499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Sequentially train model on tasks, 1 by 1</a:t>
            </a:r>
            <a:endParaRPr/>
          </a:p>
          <a:p>
            <a:pPr indent="-1905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Designed to introduce a new class to the model with each task</a:t>
            </a:r>
            <a:endParaRPr/>
          </a:p>
          <a:p>
            <a:pPr indent="-1905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Base model is trained on Benign + class 1</a:t>
            </a:r>
            <a:endParaRPr/>
          </a:p>
        </p:txBody>
      </p:sp>
      <p:pic>
        <p:nvPicPr>
          <p:cNvPr id="216" name="Google Shape;216;g1208822dbea_0_1"/>
          <p:cNvPicPr preferRelativeResize="0"/>
          <p:nvPr/>
        </p:nvPicPr>
        <p:blipFill rotWithShape="1">
          <a:blip r:embed="rId3">
            <a:alphaModFix/>
          </a:blip>
          <a:srcRect b="39246" l="23019" r="60897" t="51075"/>
          <a:stretch/>
        </p:blipFill>
        <p:spPr>
          <a:xfrm>
            <a:off x="8633321" y="2336878"/>
            <a:ext cx="28956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1208822dbea_0_1"/>
          <p:cNvPicPr preferRelativeResize="0"/>
          <p:nvPr/>
        </p:nvPicPr>
        <p:blipFill rotWithShape="1">
          <a:blip r:embed="rId4">
            <a:alphaModFix/>
          </a:blip>
          <a:srcRect b="10241" l="20471" r="52097" t="31203"/>
          <a:stretch/>
        </p:blipFill>
        <p:spPr>
          <a:xfrm>
            <a:off x="8856825" y="3637300"/>
            <a:ext cx="2532523" cy="290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08822dbea_0_15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Preprocessing</a:t>
            </a:r>
            <a:endParaRPr/>
          </a:p>
        </p:txBody>
      </p:sp>
      <p:sp>
        <p:nvSpPr>
          <p:cNvPr id="223" name="Google Shape;223;g1208822dbea_0_15"/>
          <p:cNvSpPr txBox="1"/>
          <p:nvPr>
            <p:ph idx="1" type="body"/>
          </p:nvPr>
        </p:nvSpPr>
        <p:spPr>
          <a:xfrm>
            <a:off x="680325" y="2336875"/>
            <a:ext cx="7183500" cy="43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1905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Remove categorical features, specifically testing numerical features</a:t>
            </a:r>
            <a:endParaRPr/>
          </a:p>
          <a:p>
            <a:pPr indent="-1905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Remove static features with constant values across all samples</a:t>
            </a:r>
            <a:endParaRPr/>
          </a:p>
          <a:p>
            <a:pPr indent="-1905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Modify feature values of N/A (set to feature minimum) and Inf (set to feature maximum)</a:t>
            </a:r>
            <a:endParaRPr/>
          </a:p>
          <a:p>
            <a:pPr indent="-1905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Total of 67 features after pre-processing, down from 80</a:t>
            </a:r>
            <a:endParaRPr/>
          </a:p>
          <a:p>
            <a:pPr indent="-1905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one hot encoding for each of the classes</a:t>
            </a:r>
            <a:endParaRPr/>
          </a:p>
          <a:p>
            <a:pPr indent="-1905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Image shows broad sampling of data used over all </a:t>
            </a:r>
            <a:r>
              <a:rPr lang="en-US"/>
              <a:t>experiments</a:t>
            </a:r>
            <a:r>
              <a:rPr lang="en-US"/>
              <a:t>, actual splits varied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g1208822dbea_0_15"/>
          <p:cNvPicPr preferRelativeResize="0"/>
          <p:nvPr/>
        </p:nvPicPr>
        <p:blipFill rotWithShape="1">
          <a:blip r:embed="rId3">
            <a:alphaModFix/>
          </a:blip>
          <a:srcRect b="34942" l="20450" r="42427" t="44386"/>
          <a:stretch/>
        </p:blipFill>
        <p:spPr>
          <a:xfrm>
            <a:off x="7609300" y="3556000"/>
            <a:ext cx="4514750" cy="135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11fb25780_0_11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Experiments</a:t>
            </a:r>
            <a:endParaRPr/>
          </a:p>
        </p:txBody>
      </p:sp>
      <p:sp>
        <p:nvSpPr>
          <p:cNvPr id="230" name="Google Shape;230;g1211fb25780_0_11"/>
          <p:cNvSpPr txBox="1"/>
          <p:nvPr>
            <p:ph idx="1" type="body"/>
          </p:nvPr>
        </p:nvSpPr>
        <p:spPr>
          <a:xfrm>
            <a:off x="680328" y="2336875"/>
            <a:ext cx="10739400" cy="43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3 broad experiments: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Baseline test: train on all class data at once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Incremental 1: Class-split tasks, Split b/w Benign and Attack for each task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Incremental 2: Class split tasks with Replay, Split b/w new Attack and samples from previously learned classes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Varied split sizes analyzed for each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CNN designed with 5 classes/output layers from the beginning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Model tested on same test data after each task: 4000 Benign + 1000 of each of the 4 attack types = 8000 samples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Remaining data used for training: </a:t>
            </a:r>
            <a:r>
              <a:rPr lang="en-US"/>
              <a:t>36000 Benign + 9000 of each of the 4 attack types = </a:t>
            </a:r>
            <a:r>
              <a:rPr lang="en-US"/>
              <a:t>72,000 samples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616dd5344_0_5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Baseline test</a:t>
            </a:r>
            <a:endParaRPr/>
          </a:p>
        </p:txBody>
      </p:sp>
      <p:sp>
        <p:nvSpPr>
          <p:cNvPr id="236" name="Google Shape;236;g12616dd5344_0_5"/>
          <p:cNvSpPr txBox="1"/>
          <p:nvPr>
            <p:ph idx="1" type="body"/>
          </p:nvPr>
        </p:nvSpPr>
        <p:spPr>
          <a:xfrm>
            <a:off x="680323" y="2336875"/>
            <a:ext cx="5771400" cy="359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Trained on all 72,000 samples at once for 10 epochs</a:t>
            </a:r>
            <a:endParaRPr/>
          </a:p>
        </p:txBody>
      </p:sp>
      <p:pic>
        <p:nvPicPr>
          <p:cNvPr id="237" name="Google Shape;237;g12616dd5344_0_5"/>
          <p:cNvPicPr preferRelativeResize="0"/>
          <p:nvPr/>
        </p:nvPicPr>
        <p:blipFill rotWithShape="1">
          <a:blip r:embed="rId3">
            <a:alphaModFix/>
          </a:blip>
          <a:srcRect b="12200" l="21212" r="62807" t="61685"/>
          <a:stretch/>
        </p:blipFill>
        <p:spPr>
          <a:xfrm>
            <a:off x="8442950" y="2336875"/>
            <a:ext cx="2865125" cy="25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2616dd5344_0_5"/>
          <p:cNvPicPr preferRelativeResize="0"/>
          <p:nvPr/>
        </p:nvPicPr>
        <p:blipFill rotWithShape="1">
          <a:blip r:embed="rId4">
            <a:alphaModFix/>
          </a:blip>
          <a:srcRect b="20325" l="18631" r="22888" t="71903"/>
          <a:stretch/>
        </p:blipFill>
        <p:spPr>
          <a:xfrm>
            <a:off x="975375" y="3969675"/>
            <a:ext cx="6157099" cy="43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2616dd5344_0_5"/>
          <p:cNvPicPr preferRelativeResize="0"/>
          <p:nvPr/>
        </p:nvPicPr>
        <p:blipFill rotWithShape="1">
          <a:blip r:embed="rId5">
            <a:alphaModFix/>
          </a:blip>
          <a:srcRect b="50811" l="18313" r="41622" t="44336"/>
          <a:stretch/>
        </p:blipFill>
        <p:spPr>
          <a:xfrm>
            <a:off x="675738" y="5066950"/>
            <a:ext cx="6756374" cy="43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2616dd5344_0_5"/>
          <p:cNvPicPr preferRelativeResize="0"/>
          <p:nvPr/>
        </p:nvPicPr>
        <p:blipFill rotWithShape="1">
          <a:blip r:embed="rId6">
            <a:alphaModFix/>
          </a:blip>
          <a:srcRect b="25925" l="19575" r="67816" t="58641"/>
          <a:stretch/>
        </p:blipFill>
        <p:spPr>
          <a:xfrm>
            <a:off x="10138051" y="618026"/>
            <a:ext cx="2053954" cy="135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616dd5344_0_13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Incremental</a:t>
            </a:r>
            <a:endParaRPr/>
          </a:p>
        </p:txBody>
      </p:sp>
      <p:sp>
        <p:nvSpPr>
          <p:cNvPr id="246" name="Google Shape;246;g12616dd5344_0_13"/>
          <p:cNvSpPr txBox="1"/>
          <p:nvPr>
            <p:ph idx="1" type="body"/>
          </p:nvPr>
        </p:nvSpPr>
        <p:spPr>
          <a:xfrm>
            <a:off x="680325" y="2336875"/>
            <a:ext cx="10597200" cy="217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Equal distribution between class-split tasks, 50:50 split b/w Benign and Attack for each (9000 samples each).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Total of 18,000 samples per task (all 72,000 samples).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Used smaller increments compared to initial task, results were still relatively similar.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Increments with only 2 classes ends up retraining the model like a binary classifier</a:t>
            </a:r>
            <a:endParaRPr/>
          </a:p>
        </p:txBody>
      </p:sp>
      <p:pic>
        <p:nvPicPr>
          <p:cNvPr id="247" name="Google Shape;247;g12616dd5344_0_13"/>
          <p:cNvPicPr preferRelativeResize="0"/>
          <p:nvPr/>
        </p:nvPicPr>
        <p:blipFill rotWithShape="1">
          <a:blip r:embed="rId3">
            <a:alphaModFix/>
          </a:blip>
          <a:srcRect b="24404" l="21153" r="62981" t="50000"/>
          <a:stretch/>
        </p:blipFill>
        <p:spPr>
          <a:xfrm>
            <a:off x="680325" y="4663374"/>
            <a:ext cx="2351654" cy="204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2616dd5344_0_13"/>
          <p:cNvPicPr preferRelativeResize="0"/>
          <p:nvPr/>
        </p:nvPicPr>
        <p:blipFill rotWithShape="1">
          <a:blip r:embed="rId4">
            <a:alphaModFix/>
          </a:blip>
          <a:srcRect b="22756" l="21153" r="62820" t="52191"/>
          <a:stretch/>
        </p:blipFill>
        <p:spPr>
          <a:xfrm>
            <a:off x="3327004" y="4663374"/>
            <a:ext cx="2431221" cy="204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2616dd5344_0_13"/>
          <p:cNvPicPr preferRelativeResize="0"/>
          <p:nvPr/>
        </p:nvPicPr>
        <p:blipFill rotWithShape="1">
          <a:blip r:embed="rId5">
            <a:alphaModFix/>
          </a:blip>
          <a:srcRect b="32225" l="21153" r="62820" t="41963"/>
          <a:stretch/>
        </p:blipFill>
        <p:spPr>
          <a:xfrm>
            <a:off x="6245900" y="4663374"/>
            <a:ext cx="2347386" cy="204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2616dd5344_0_13"/>
          <p:cNvPicPr preferRelativeResize="0"/>
          <p:nvPr/>
        </p:nvPicPr>
        <p:blipFill rotWithShape="1">
          <a:blip r:embed="rId6">
            <a:alphaModFix/>
          </a:blip>
          <a:srcRect b="22320" l="21313" r="62820" t="52381"/>
          <a:stretch/>
        </p:blipFill>
        <p:spPr>
          <a:xfrm>
            <a:off x="8959061" y="4663374"/>
            <a:ext cx="2378592" cy="204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2616dd5344_0_13"/>
          <p:cNvPicPr preferRelativeResize="0"/>
          <p:nvPr/>
        </p:nvPicPr>
        <p:blipFill rotWithShape="1">
          <a:blip r:embed="rId7">
            <a:alphaModFix/>
          </a:blip>
          <a:srcRect b="25925" l="19575" r="67816" t="58641"/>
          <a:stretch/>
        </p:blipFill>
        <p:spPr>
          <a:xfrm>
            <a:off x="10138051" y="618026"/>
            <a:ext cx="2053954" cy="135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616dd5344_0_37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Incremental with Replay</a:t>
            </a:r>
            <a:endParaRPr/>
          </a:p>
        </p:txBody>
      </p:sp>
      <p:sp>
        <p:nvSpPr>
          <p:cNvPr id="257" name="Google Shape;257;g12616dd5344_0_37"/>
          <p:cNvSpPr txBox="1"/>
          <p:nvPr>
            <p:ph idx="1" type="body"/>
          </p:nvPr>
        </p:nvSpPr>
        <p:spPr>
          <a:xfrm>
            <a:off x="680325" y="2336875"/>
            <a:ext cx="10607400" cy="240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Looked to Replay, mixing in some data from previously learned classes for each task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Task 1: 9000 Benign, 9000 attack 1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Increments: 4500 Benign, 4500 new attack, 500 each of learned attacks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Total of 45,000 samples</a:t>
            </a:r>
            <a:endParaRPr/>
          </a:p>
        </p:txBody>
      </p:sp>
      <p:pic>
        <p:nvPicPr>
          <p:cNvPr id="258" name="Google Shape;258;g12616dd5344_0_37"/>
          <p:cNvPicPr preferRelativeResize="0"/>
          <p:nvPr/>
        </p:nvPicPr>
        <p:blipFill rotWithShape="1">
          <a:blip r:embed="rId3">
            <a:alphaModFix/>
          </a:blip>
          <a:srcRect b="26020" l="21237" r="62667" t="47955"/>
          <a:stretch/>
        </p:blipFill>
        <p:spPr>
          <a:xfrm>
            <a:off x="843275" y="4843425"/>
            <a:ext cx="2072650" cy="180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2616dd5344_0_37"/>
          <p:cNvPicPr preferRelativeResize="0"/>
          <p:nvPr/>
        </p:nvPicPr>
        <p:blipFill rotWithShape="1">
          <a:blip r:embed="rId4">
            <a:alphaModFix/>
          </a:blip>
          <a:srcRect b="33676" l="21226" r="62700" t="40386"/>
          <a:stretch/>
        </p:blipFill>
        <p:spPr>
          <a:xfrm>
            <a:off x="3373125" y="4880450"/>
            <a:ext cx="1991376" cy="172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2616dd5344_0_37"/>
          <p:cNvPicPr preferRelativeResize="0"/>
          <p:nvPr/>
        </p:nvPicPr>
        <p:blipFill rotWithShape="1">
          <a:blip r:embed="rId5">
            <a:alphaModFix/>
          </a:blip>
          <a:srcRect b="33675" l="20841" r="62429" t="40301"/>
          <a:stretch/>
        </p:blipFill>
        <p:spPr>
          <a:xfrm>
            <a:off x="5872500" y="4874700"/>
            <a:ext cx="2072650" cy="17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2616dd5344_0_37"/>
          <p:cNvPicPr preferRelativeResize="0"/>
          <p:nvPr/>
        </p:nvPicPr>
        <p:blipFill rotWithShape="1">
          <a:blip r:embed="rId6">
            <a:alphaModFix/>
          </a:blip>
          <a:srcRect b="33570" l="21232" r="62763" t="40814"/>
          <a:stretch/>
        </p:blipFill>
        <p:spPr>
          <a:xfrm>
            <a:off x="8453150" y="4852456"/>
            <a:ext cx="2072650" cy="178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12616dd5344_0_37"/>
          <p:cNvPicPr preferRelativeResize="0"/>
          <p:nvPr/>
        </p:nvPicPr>
        <p:blipFill rotWithShape="1">
          <a:blip r:embed="rId7">
            <a:alphaModFix/>
          </a:blip>
          <a:srcRect b="25925" l="19575" r="67816" t="58641"/>
          <a:stretch/>
        </p:blipFill>
        <p:spPr>
          <a:xfrm>
            <a:off x="10138051" y="618026"/>
            <a:ext cx="2053954" cy="135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616dd5344_0_26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Incremental with Replay - Task 1 omitted</a:t>
            </a:r>
            <a:endParaRPr/>
          </a:p>
        </p:txBody>
      </p:sp>
      <p:sp>
        <p:nvSpPr>
          <p:cNvPr id="268" name="Google Shape;268;g12616dd5344_0_26"/>
          <p:cNvSpPr txBox="1"/>
          <p:nvPr>
            <p:ph idx="1" type="body"/>
          </p:nvPr>
        </p:nvSpPr>
        <p:spPr>
          <a:xfrm>
            <a:off x="680325" y="2336875"/>
            <a:ext cx="10648200" cy="250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To check base training had an effect: omitted base task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Started with Task 2: 4500 Benign, 4500 attack 2, 500 of omitted task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Total of 27,000 samples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Noticeable difference in Task 1 accuracy with base training omitted.</a:t>
            </a:r>
            <a:endParaRPr/>
          </a:p>
        </p:txBody>
      </p:sp>
      <p:pic>
        <p:nvPicPr>
          <p:cNvPr id="269" name="Google Shape;269;g12616dd5344_0_26"/>
          <p:cNvPicPr preferRelativeResize="0"/>
          <p:nvPr/>
        </p:nvPicPr>
        <p:blipFill rotWithShape="1">
          <a:blip r:embed="rId3">
            <a:alphaModFix/>
          </a:blip>
          <a:srcRect b="27977" l="21153" r="62820" t="46130"/>
          <a:stretch/>
        </p:blipFill>
        <p:spPr>
          <a:xfrm>
            <a:off x="2072625" y="4998774"/>
            <a:ext cx="1967869" cy="17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2616dd5344_0_26"/>
          <p:cNvPicPr preferRelativeResize="0"/>
          <p:nvPr/>
        </p:nvPicPr>
        <p:blipFill rotWithShape="1">
          <a:blip r:embed="rId4">
            <a:alphaModFix/>
          </a:blip>
          <a:srcRect b="27811" l="21153" r="62660" t="46537"/>
          <a:stretch/>
        </p:blipFill>
        <p:spPr>
          <a:xfrm>
            <a:off x="4782194" y="4998774"/>
            <a:ext cx="2011616" cy="170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2616dd5344_0_26"/>
          <p:cNvPicPr preferRelativeResize="0"/>
          <p:nvPr/>
        </p:nvPicPr>
        <p:blipFill rotWithShape="1">
          <a:blip r:embed="rId5">
            <a:alphaModFix/>
          </a:blip>
          <a:srcRect b="17974" l="20993" r="62660" t="56464"/>
          <a:stretch/>
        </p:blipFill>
        <p:spPr>
          <a:xfrm>
            <a:off x="7880935" y="4998774"/>
            <a:ext cx="2029375" cy="17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2616dd5344_0_26"/>
          <p:cNvPicPr preferRelativeResize="0"/>
          <p:nvPr/>
        </p:nvPicPr>
        <p:blipFill rotWithShape="1">
          <a:blip r:embed="rId6">
            <a:alphaModFix/>
          </a:blip>
          <a:srcRect b="25925" l="19575" r="67816" t="58641"/>
          <a:stretch/>
        </p:blipFill>
        <p:spPr>
          <a:xfrm>
            <a:off x="10138051" y="618026"/>
            <a:ext cx="2053954" cy="135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rlin">
  <a:themeElements>
    <a:clrScheme name="Berlin">
      <a:dk1>
        <a:srgbClr val="000000"/>
      </a:dk1>
      <a:lt1>
        <a:srgbClr val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2022-02-14T19:20:17Z</dcterms:created>
  <dc:creator>Varun M</dc:creator>
</cp:coreProperties>
</file>